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4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F2C4256B-4264-436B-BE98-C862FA884347}" type="datetimeFigureOut">
              <a:rPr lang="en-US" smtClean="0"/>
              <a:t>8/25/2013</a:t>
            </a:fld>
            <a:endParaRPr lang="en-US"/>
          </a:p>
        </p:txBody>
      </p:sp>
      <p:sp>
        <p:nvSpPr>
          <p:cNvPr id="16" name="Slide Number Placeholder 15"/>
          <p:cNvSpPr>
            <a:spLocks noGrp="1"/>
          </p:cNvSpPr>
          <p:nvPr>
            <p:ph type="sldNum" sz="quarter" idx="11"/>
          </p:nvPr>
        </p:nvSpPr>
        <p:spPr/>
        <p:txBody>
          <a:bodyPr/>
          <a:lstStyle/>
          <a:p>
            <a:fld id="{1F246AC6-7ADC-4486-88BB-6FC99059BE0C}"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C4256B-4264-436B-BE98-C862FA884347}"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46AC6-7ADC-4486-88BB-6FC99059BE0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C4256B-4264-436B-BE98-C862FA884347}"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46AC6-7ADC-4486-88BB-6FC99059BE0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F2C4256B-4264-436B-BE98-C862FA884347}" type="datetimeFigureOut">
              <a:rPr lang="en-US" smtClean="0"/>
              <a:t>8/25/2013</a:t>
            </a:fld>
            <a:endParaRPr lang="en-US"/>
          </a:p>
        </p:txBody>
      </p:sp>
      <p:sp>
        <p:nvSpPr>
          <p:cNvPr id="15" name="Slide Number Placeholder 14"/>
          <p:cNvSpPr>
            <a:spLocks noGrp="1"/>
          </p:cNvSpPr>
          <p:nvPr>
            <p:ph type="sldNum" sz="quarter" idx="15"/>
          </p:nvPr>
        </p:nvSpPr>
        <p:spPr/>
        <p:txBody>
          <a:bodyPr/>
          <a:lstStyle>
            <a:lvl1pPr algn="ctr">
              <a:defRPr/>
            </a:lvl1pPr>
          </a:lstStyle>
          <a:p>
            <a:fld id="{1F246AC6-7ADC-4486-88BB-6FC99059BE0C}"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2C4256B-4264-436B-BE98-C862FA884347}"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46AC6-7ADC-4486-88BB-6FC99059BE0C}"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C4256B-4264-436B-BE98-C862FA884347}" type="datetimeFigureOut">
              <a:rPr lang="en-US" smtClean="0"/>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46AC6-7ADC-4486-88BB-6FC99059BE0C}"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F246AC6-7ADC-4486-88BB-6FC99059BE0C}"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F2C4256B-4264-436B-BE98-C862FA884347}" type="datetimeFigureOut">
              <a:rPr lang="en-US" smtClean="0"/>
              <a:t>8/25/2013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2C4256B-4264-436B-BE98-C862FA884347}" type="datetimeFigureOut">
              <a:rPr lang="en-US" smtClean="0"/>
              <a:t>8/25/2013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246AC6-7ADC-4486-88BB-6FC99059BE0C}"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C4256B-4264-436B-BE98-C862FA884347}" type="datetimeFigureOut">
              <a:rPr lang="en-US" smtClean="0"/>
              <a:t>8/25/2013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246AC6-7ADC-4486-88BB-6FC99059BE0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F2C4256B-4264-436B-BE98-C862FA884347}" type="datetimeFigureOut">
              <a:rPr lang="en-US" smtClean="0"/>
              <a:t>8/25/2013</a:t>
            </a:fld>
            <a:endParaRPr lang="en-US"/>
          </a:p>
        </p:txBody>
      </p:sp>
      <p:sp>
        <p:nvSpPr>
          <p:cNvPr id="9" name="Slide Number Placeholder 8"/>
          <p:cNvSpPr>
            <a:spLocks noGrp="1"/>
          </p:cNvSpPr>
          <p:nvPr>
            <p:ph type="sldNum" sz="quarter" idx="15"/>
          </p:nvPr>
        </p:nvSpPr>
        <p:spPr/>
        <p:txBody>
          <a:bodyPr/>
          <a:lstStyle/>
          <a:p>
            <a:fld id="{1F246AC6-7ADC-4486-88BB-6FC99059BE0C}"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F2C4256B-4264-436B-BE98-C862FA884347}" type="datetimeFigureOut">
              <a:rPr lang="en-US" smtClean="0"/>
              <a:t>8/25/2013</a:t>
            </a:fld>
            <a:endParaRPr lang="en-US"/>
          </a:p>
        </p:txBody>
      </p:sp>
      <p:sp>
        <p:nvSpPr>
          <p:cNvPr id="9" name="Slide Number Placeholder 8"/>
          <p:cNvSpPr>
            <a:spLocks noGrp="1"/>
          </p:cNvSpPr>
          <p:nvPr>
            <p:ph type="sldNum" sz="quarter" idx="11"/>
          </p:nvPr>
        </p:nvSpPr>
        <p:spPr/>
        <p:txBody>
          <a:bodyPr/>
          <a:lstStyle/>
          <a:p>
            <a:fld id="{1F246AC6-7ADC-4486-88BB-6FC99059BE0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2C4256B-4264-436B-BE98-C862FA884347}" type="datetimeFigureOut">
              <a:rPr lang="en-US" smtClean="0"/>
              <a:t>8/25/2013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F246AC6-7ADC-4486-88BB-6FC99059BE0C}"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699804"/>
            <a:ext cx="8305800" cy="2091396"/>
          </a:xfrm>
        </p:spPr>
        <p:txBody>
          <a:bodyPr/>
          <a:lstStyle/>
          <a:p>
            <a:r>
              <a:rPr lang="en-US" sz="11500" dirty="0" smtClean="0">
                <a:latin typeface="AR CENA" pitchFamily="2" charset="0"/>
              </a:rPr>
              <a:t>Integers</a:t>
            </a:r>
            <a:endParaRPr lang="en-US" sz="11500" dirty="0">
              <a:latin typeface="AR CENA" pitchFamily="2" charset="0"/>
            </a:endParaRPr>
          </a:p>
        </p:txBody>
      </p:sp>
      <p:sp>
        <p:nvSpPr>
          <p:cNvPr id="2" name="Title 1"/>
          <p:cNvSpPr>
            <a:spLocks noGrp="1"/>
          </p:cNvSpPr>
          <p:nvPr>
            <p:ph type="ctrTitle"/>
          </p:nvPr>
        </p:nvSpPr>
        <p:spPr/>
        <p:txBody>
          <a:bodyPr/>
          <a:lstStyle/>
          <a:p>
            <a:r>
              <a:rPr lang="en-US" sz="16600" dirty="0" smtClean="0">
                <a:latin typeface="AR CENA" pitchFamily="2" charset="0"/>
              </a:rPr>
              <a:t>Chapter 1</a:t>
            </a:r>
            <a:endParaRPr lang="en-US" sz="16600" dirty="0">
              <a:latin typeface="AR CENA"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839200" cy="4572000"/>
          </a:xfrm>
        </p:spPr>
        <p:txBody>
          <a:bodyPr>
            <a:noAutofit/>
          </a:bodyPr>
          <a:lstStyle/>
          <a:p>
            <a:pPr algn="ctr"/>
            <a:r>
              <a:rPr lang="en-US" sz="3000" b="1" dirty="0" smtClean="0">
                <a:effectLst>
                  <a:outerShdw blurRad="38100" dist="38100" dir="2700000" algn="tl">
                    <a:srgbClr val="000000">
                      <a:alpha val="43137"/>
                    </a:srgbClr>
                  </a:outerShdw>
                </a:effectLst>
              </a:rPr>
              <a:t>Sami earned $10 for mowing his neighbor’s lawn. The next day, he spent $10 on a book he wants to read. What was Sami’s net gain of money?</a:t>
            </a:r>
          </a:p>
          <a:p>
            <a:r>
              <a:rPr lang="en-US" sz="3000" b="1" dirty="0" smtClean="0">
                <a:effectLst>
                  <a:outerShdw blurRad="38100" dist="38100" dir="2700000" algn="tl">
                    <a:srgbClr val="000000">
                      <a:alpha val="43137"/>
                    </a:srgbClr>
                  </a:outerShdw>
                </a:effectLst>
              </a:rPr>
              <a:t>Step 1: </a:t>
            </a:r>
            <a:r>
              <a:rPr lang="en-US" sz="3000" dirty="0" smtClean="0"/>
              <a:t>Sami earned $10, so he has +10 dollars.</a:t>
            </a:r>
          </a:p>
          <a:p>
            <a:r>
              <a:rPr lang="en-US" sz="3000" b="1" dirty="0" smtClean="0">
                <a:effectLst>
                  <a:outerShdw blurRad="38100" dist="38100" dir="2700000" algn="tl">
                    <a:srgbClr val="000000">
                      <a:alpha val="43137"/>
                    </a:srgbClr>
                  </a:outerShdw>
                </a:effectLst>
              </a:rPr>
              <a:t>Step 2: </a:t>
            </a:r>
            <a:r>
              <a:rPr lang="en-US" sz="3000" dirty="0" smtClean="0"/>
              <a:t>Sami spent $10, so he has -10 dollars.</a:t>
            </a:r>
          </a:p>
          <a:p>
            <a:r>
              <a:rPr lang="en-US" sz="3000" b="1" dirty="0" smtClean="0">
                <a:effectLst>
                  <a:outerShdw blurRad="38100" dist="38100" dir="2700000" algn="tl">
                    <a:srgbClr val="000000">
                      <a:alpha val="43137"/>
                    </a:srgbClr>
                  </a:outerShdw>
                </a:effectLst>
              </a:rPr>
              <a:t>Step 3: </a:t>
            </a:r>
            <a:r>
              <a:rPr lang="en-US" sz="3000" dirty="0" smtClean="0"/>
              <a:t>In total, Sami has 10 + (-10)=0 dollars.</a:t>
            </a:r>
          </a:p>
          <a:p>
            <a:r>
              <a:rPr lang="en-US" sz="3000" b="1" dirty="0" smtClean="0">
                <a:effectLst>
                  <a:outerShdw blurRad="38100" dist="38100" dir="2700000" algn="tl">
                    <a:srgbClr val="000000">
                      <a:alpha val="43137"/>
                    </a:srgbClr>
                  </a:outerShdw>
                </a:effectLst>
              </a:rPr>
              <a:t>Answer: Sami’s net gain is 0.</a:t>
            </a:r>
            <a:endParaRPr lang="en-US" sz="3000" b="1" dirty="0">
              <a:effectLst>
                <a:outerShdw blurRad="38100" dist="38100" dir="2700000" algn="tl">
                  <a:srgbClr val="000000">
                    <a:alpha val="43137"/>
                  </a:srgbClr>
                </a:outerShdw>
              </a:effectLst>
            </a:endParaRPr>
          </a:p>
        </p:txBody>
      </p:sp>
      <p:sp>
        <p:nvSpPr>
          <p:cNvPr id="3" name="Title 2"/>
          <p:cNvSpPr>
            <a:spLocks noGrp="1"/>
          </p:cNvSpPr>
          <p:nvPr>
            <p:ph type="title"/>
          </p:nvPr>
        </p:nvSpPr>
        <p:spPr/>
        <p:txBody>
          <a:bodyPr>
            <a:normAutofit/>
          </a:bodyPr>
          <a:lstStyle/>
          <a:p>
            <a:r>
              <a:rPr lang="en-US" sz="6600" b="1" dirty="0" smtClean="0"/>
              <a:t>Example 1</a:t>
            </a:r>
            <a:endParaRPr lang="en-US" sz="66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029200"/>
          </a:xfrm>
        </p:spPr>
        <p:txBody>
          <a:bodyPr>
            <a:noAutofit/>
          </a:bodyPr>
          <a:lstStyle/>
          <a:p>
            <a:pPr algn="ctr"/>
            <a:r>
              <a:rPr lang="en-US" sz="3600" dirty="0" smtClean="0"/>
              <a:t>In chemistry, an atom’s protons contain positive charge, and an atom’s electrons contain negative charge. An atom’s overall charge is the sum of its positive and negative charges. An atom of silicon has 14 protons and 14 electrons. What is the overall charge of the atom?</a:t>
            </a:r>
            <a:endParaRPr lang="en-US" sz="3600" dirty="0"/>
          </a:p>
        </p:txBody>
      </p:sp>
      <p:sp>
        <p:nvSpPr>
          <p:cNvPr id="3" name="Title 2"/>
          <p:cNvSpPr>
            <a:spLocks noGrp="1"/>
          </p:cNvSpPr>
          <p:nvPr>
            <p:ph type="title"/>
          </p:nvPr>
        </p:nvSpPr>
        <p:spPr/>
        <p:txBody>
          <a:bodyPr>
            <a:normAutofit/>
          </a:bodyPr>
          <a:lstStyle/>
          <a:p>
            <a:r>
              <a:rPr lang="en-US" sz="6600" b="1" dirty="0" smtClean="0"/>
              <a:t>Work at your table</a:t>
            </a:r>
            <a:endParaRPr lang="en-US" sz="66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2819400"/>
          </a:xfrm>
        </p:spPr>
        <p:txBody>
          <a:bodyPr>
            <a:normAutofit/>
          </a:bodyPr>
          <a:lstStyle/>
          <a:p>
            <a:r>
              <a:rPr lang="en-US" sz="4000" dirty="0" smtClean="0"/>
              <a:t>Jessica earned $20 then spent $13 on a set of paints and $7 on paper and brushes. What is Jessica’s net money gain?</a:t>
            </a:r>
            <a:endParaRPr lang="en-US" sz="4000" dirty="0"/>
          </a:p>
        </p:txBody>
      </p:sp>
      <p:sp>
        <p:nvSpPr>
          <p:cNvPr id="3" name="Title 2"/>
          <p:cNvSpPr>
            <a:spLocks noGrp="1"/>
          </p:cNvSpPr>
          <p:nvPr>
            <p:ph type="title"/>
          </p:nvPr>
        </p:nvSpPr>
        <p:spPr/>
        <p:txBody>
          <a:bodyPr>
            <a:normAutofit/>
          </a:bodyPr>
          <a:lstStyle/>
          <a:p>
            <a:pPr algn="ctr"/>
            <a:r>
              <a:rPr lang="en-US" sz="6600" b="1" dirty="0" smtClean="0"/>
              <a:t>Exit slip</a:t>
            </a:r>
            <a:endParaRPr lang="en-US" sz="6600" b="1" dirty="0"/>
          </a:p>
        </p:txBody>
      </p:sp>
      <p:sp>
        <p:nvSpPr>
          <p:cNvPr id="4" name="TextBox 3"/>
          <p:cNvSpPr txBox="1"/>
          <p:nvPr/>
        </p:nvSpPr>
        <p:spPr>
          <a:xfrm>
            <a:off x="1143000" y="4648200"/>
            <a:ext cx="6858000" cy="1569660"/>
          </a:xfrm>
          <a:prstGeom prst="rect">
            <a:avLst/>
          </a:prstGeom>
          <a:noFill/>
        </p:spPr>
        <p:txBody>
          <a:bodyPr wrap="square" rtlCol="0">
            <a:spAutoFit/>
          </a:bodyPr>
          <a:lstStyle/>
          <a:p>
            <a:pPr algn="ctr"/>
            <a:r>
              <a:rPr lang="en-US" sz="3200" b="1" dirty="0" smtClean="0">
                <a:solidFill>
                  <a:srgbClr val="FF0000"/>
                </a:solidFill>
                <a:effectLst>
                  <a:outerShdw blurRad="38100" dist="38100" dir="2700000" algn="tl">
                    <a:srgbClr val="000000">
                      <a:alpha val="43137"/>
                    </a:srgbClr>
                  </a:outerShdw>
                </a:effectLst>
              </a:rPr>
              <a:t>Put your name on your exit slip and place it in your classes’ box before you leave.</a:t>
            </a:r>
            <a:endParaRPr lang="en-US" sz="32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en-US" sz="8800" dirty="0" smtClean="0"/>
              <a:t>What do you know about integers?</a:t>
            </a:r>
            <a:endParaRPr lang="en-US" sz="8800" dirty="0"/>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458200" cy="5334000"/>
          </a:xfrm>
        </p:spPr>
        <p:txBody>
          <a:bodyPr>
            <a:noAutofit/>
          </a:bodyPr>
          <a:lstStyle/>
          <a:p>
            <a:r>
              <a:rPr lang="en-US" sz="4000" dirty="0" smtClean="0"/>
              <a:t>Whole numbers</a:t>
            </a:r>
          </a:p>
          <a:p>
            <a:pPr lvl="1"/>
            <a:r>
              <a:rPr lang="en-US" sz="4000" dirty="0" smtClean="0"/>
              <a:t>(0,1,2,3,4,….)</a:t>
            </a:r>
          </a:p>
          <a:p>
            <a:r>
              <a:rPr lang="en-US" sz="4000" dirty="0" smtClean="0"/>
              <a:t>Integers</a:t>
            </a:r>
          </a:p>
          <a:p>
            <a:pPr lvl="1"/>
            <a:r>
              <a:rPr lang="en-US" sz="4000" dirty="0" smtClean="0"/>
              <a:t>(…,-4,-3,-2,-1,0,1,2,3,4,…)</a:t>
            </a:r>
          </a:p>
          <a:p>
            <a:pPr lvl="1" algn="ctr"/>
            <a:r>
              <a:rPr lang="en-US" sz="4000" dirty="0" smtClean="0"/>
              <a:t>All the negative whole numbers and positive whole numbers plus zero make up the set of integers.</a:t>
            </a:r>
            <a:endParaRPr lang="en-US" sz="4000" dirty="0"/>
          </a:p>
        </p:txBody>
      </p:sp>
      <p:sp>
        <p:nvSpPr>
          <p:cNvPr id="3" name="Title 2"/>
          <p:cNvSpPr>
            <a:spLocks noGrp="1"/>
          </p:cNvSpPr>
          <p:nvPr>
            <p:ph type="title"/>
          </p:nvPr>
        </p:nvSpPr>
        <p:spPr/>
        <p:txBody>
          <a:bodyPr>
            <a:normAutofit/>
          </a:bodyPr>
          <a:lstStyle/>
          <a:p>
            <a:pPr algn="ctr"/>
            <a:r>
              <a:rPr lang="en-US" sz="4800" b="1" dirty="0" smtClean="0"/>
              <a:t>Whole numbers v. Integers</a:t>
            </a:r>
            <a:endParaRPr lang="en-US" sz="4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914400"/>
          </a:xfrm>
        </p:spPr>
        <p:txBody>
          <a:bodyPr>
            <a:normAutofit/>
          </a:bodyPr>
          <a:lstStyle/>
          <a:p>
            <a:r>
              <a:rPr lang="en-US" sz="4000" b="1" dirty="0" smtClean="0"/>
              <a:t>The distance a # is from zero.</a:t>
            </a:r>
          </a:p>
          <a:p>
            <a:endParaRPr lang="en-US" sz="4000" b="1" dirty="0" smtClean="0"/>
          </a:p>
          <a:p>
            <a:pPr>
              <a:buNone/>
            </a:pPr>
            <a:endParaRPr lang="en-US" sz="7200" b="1" dirty="0"/>
          </a:p>
        </p:txBody>
      </p:sp>
      <p:sp>
        <p:nvSpPr>
          <p:cNvPr id="3" name="Title 2"/>
          <p:cNvSpPr>
            <a:spLocks noGrp="1"/>
          </p:cNvSpPr>
          <p:nvPr>
            <p:ph type="title"/>
          </p:nvPr>
        </p:nvSpPr>
        <p:spPr/>
        <p:txBody>
          <a:bodyPr>
            <a:normAutofit/>
          </a:bodyPr>
          <a:lstStyle/>
          <a:p>
            <a:r>
              <a:rPr lang="en-US" sz="6600" b="1" dirty="0" smtClean="0"/>
              <a:t>Absolute Value</a:t>
            </a:r>
            <a:endParaRPr lang="en-US" sz="6600" b="1" dirty="0"/>
          </a:p>
        </p:txBody>
      </p:sp>
      <p:sp>
        <p:nvSpPr>
          <p:cNvPr id="1026" name="AutoShape 2" descr="data:image/jpeg;base64,/9j/4AAQSkZJRgABAQAAAQABAAD/2wCEAAkGBhIQEBASBw4REhQVFBQQFxIXFw4SERYPExAWFRQTFhIXHCcqGBkjGRcWHzsgJCcqLSwsGCExNTAqNSY3LCoBCQoKBQUFDQUFDSkYEhgpKSkpKSkpKSkpKSkpKSkpKSkpKSkpKSkpKSkpKSkpKSkpKSkpKSkpKSkpKSkpKSkpKf/AABEIAHkBXgMBIgACEQEDEQH/xAAbAAEAAgMBAQAAAAAAAAAAAAAABAUBAwYCB//EAEEQAAIBAwICCAMCCwcFAAAAAAABAgMEERIhBTEGEyJBUVSi0RQWYTKBFSMkMzVCdJGxs7REUnFytcPwNGNzobL/xAAUAQEAAAAAAAAAAAAAAAAAAAAA/8QAFBEBAAAAAAAAAAAAAAAAAAAAAP/aAAwDAQACEQMRAD8A+4gAAAAAAAAAAAAAAAAAAAAAAAAAAAAAAAAAAAAAAAAAAAAAAAAAAAAAAAAAAAAAAAAAAAAAAAAAAAAAAAAAAAAAAAAAAAAAAAAAAAAAAAAAAAAAAAAAAAAAAAAAADDeOZkAAAAMJ+BkAAYz4gZAAAAwnnkBkAAAa1Xi5OEZxc0oyccrUoyclGTj3JuE0n36X4GwAAYyBkAAADCfgBkAAAYT8DIAAw34gZAAAAwnnkBkAAAa5V4qUYSnFSkm4xbSk1HGppd+Mr96NgAAAAAAAAAruIcQkpKjw5KVaSy203TpU28dZUSa+uIZTm08NJSlGxOQ4h0WtqFWpXuLaFSjVm6lWT1upSqNJOq3ntUtlnvhz+ztALTpt+jOI58pc/08y6Rx3TDolZw4ffzo20FKNrcST7W0o0JtPn4ot10LsvKQ9fuBdgpPkuy8pD1+4+S7LykPX7gOBL8p4nt/aaf+n2pdnG8F6JWcrjiCnawajcU0vt7J2NvLHPxbf3lv8l2XlIev3Auyk4wvyzh2369f+lmPkuy8pD1+5UcV6JWaurCMbWGJTrJrtbpW8mu/xA7IFJ8l2XlIev3HyXZeUh6/cC3r/Zljwf8AArOh/wCj7D9lt/5EDTW6GWWmWLSHJ/3/AA/xK3or0Rs52NlKrawcpW1CTfa3k6MW3zA68FJ8l2XlIev3HyXZeUh6/cBafpO7/ZLL+ovy7ONtuiVm+I3UHaw0q1s5JdraUq96pPn3qMf3Fv8AJdl5SHr9wLspOKr8u4ft5n+Sh8l2XlIev3KjifRKzV5YxjawxL4jK7e+KSa7wOyBSfJdl5SHr9x8l2XlIev3AtL381U/yS/+WQui3/Q2X7NQ/kxId50NslTqNWsNoSf6/wDdf1IfRvohZysrSVS1g27ejJvtbt0otvmB1gKT5LsvKQ9fuPkuy8pD1+4GOj6/KOJ/tcP9Msi8ON4H0Ss5V+IqdrBqN1CMftbR/B1pLHPxk395b/Jdl5SHr9wLspOPr8fw3b+1v+gux8l2XlIev3KjjnRKzjW4eoWsEpXTi/t7x+CuZY5+MU/uA7IFJ8l2XlIev3HyXZeUh6/cC6KXoWscPtNsfi1/Fj5LsvKQ9fuVHRHojZzsbaVW1g26abfa3eX9QOyBSfJdl5SHr9x8l2XlIev3AzxD9IWP/iu/9g38RVanPrrTVUio6alDvcU21Ol/3Fl9n9ZeDSKC+6JWavrOMbWGJUrptdvdx6jHf9WSOJdG7SDjSsbKnOtNNxT6zq4QWzqVGntFeC3k9l3tB0trdQqwjO3kpRkspr/mz+ncbSBwXg8LWkqdDL31Sk+cpvnLHdyWy2SSRPAAAAAAAAAj8RtadWjVp3yzTnCdOay4rq5QcZ9pNNdlvdPY2Ua8ZrVQlGS8YtSX13RTcWirqlVpcRVazhGcMVZSsMVNNTUtOZVFpbjHKnFZUsY5o29FauaDUVDTCpUpwnGMIRqU4TajVxBKOZeMVhvLWOSC4AIt5eThKmqVvVqqTw5Qduo01lLVPrKkW1u32VJ9l7csh6oWlOnOpKksSqyVSe7blKNOFPOG9sRjBbfxZIOG4POs+K0qnErWtSq1ba5b1ytJQhTjVs9NOm6dWb0xectpZlUbSSe3cgCJe06KlSq3jjF03LRKUtKUpwcX3pPMc8yRXqOMZShCU2k2oR0KUmllRWppZfLdpfVHOdIZRq2yncQt7ariSj8WracoU9S6xxUZTjqaSx9pLbKf2WHTAhcFx8Nb6aU6S6qnilNylUgurXYnKW7lHk298omgYlHKaffsR+G0qUKNOFg06cIRpwxLWtEFpS1ZecYxnPcQ+J3cWq9LiVCpG36qfWXDnQp0eqdN6+1GqqkcRz2tKxjOe8g9Fp0p1bipZSpwjJUmrWDhmEU6qjWqU4/YqVOWPCjFPdNIOjAI1/dSpw1UKFSs8paIOgpYffmrOCx94GY2lONWVVLFScIUm8y3hSlUlBKOcbOpUeyzvvyWJBzfEoU/whw2pOEYVZxrw7Th1mhUdWjZvOG3ybR0gAjXNtTc6VS4wpQbjBuTWJVFpaxnDb5bkk5jpL1fxNP8KaOp+FucdZjq/iNVLTjO3WaNeMb41YA6cEDgHWfCW3xurrOppa9WdfWdVHXqz+tqzn6k8DzUgpJqfJpp/wCDNdnbwp06cLVYhCEYRWXLsRilHd89ktzRxq2p1LetG9jGUNEnJSxpxFasvPcmk/uI/RSadhZODTXw1DdYa/Mx8ALUAARbehSp1KvU4VSrJV5rU3JtU4UVPS3stNOC2228WyUcnxR2zu1C3qUqdbr6FWrXlOKqRn+KjC2p6nnVVgoQcI4Wmq21ma1dWgMkS/p0W6Mr2UU6dTXTcpaMVXTnT8VnszmsPPP6Es53pnRpui3J2samlpSrKDl1XOoqSafbeEk8NJtNp4ww6IEXhf5ijppyprq4fi5OTnBaF2JN7trll+BKAEewtKdKlCnZrEIrTFZctv8AM28ld0mq19EYcOoVZqo3GpOlK3jVhTxvo62pBanyUsvTzw+Rq6Bzzw20xBwXV4UXo2Sk0saZNYwtt+WOXIC+AAES5p0etpTuJRVRKcKeZaW1U06ko57WdMe5/wDslnJ8YtoU72FelWVatKpbUPhZK2nppdYlKpTShrhKEZzrOWppqLzthx6xAAAAAAAAAAABrr28KkdNxCM489MkpLK+jPUIJJKCSS2SWySXJJHoAAABjQs5ws7rPfh4ys/cv3GQABqrWsJuLrU4ScXmLai3F5TzFvk9ly8DaAAAAxOCaamk01hp7pp800arayp0s/C0oQzz0xjHOPHCNwAAADXOhFyjKcIuUc6ZNJtZ54fcbAAB4qUoyx1kU8NSWUniSeU19U+89gAAAPM4KSaqJNNNNPDTT2aa70KdNRSVNKKWySSSS+iR6AAAAR58PpOaqTo03NY7bjBz25drGSQAANVW0hNxlWpwlKO8ZOMW4vOcpvlyRtAAAADEYJLEEkvBbIyAAAA1RtIKbqRpwU2sOemOtrbZy5tbL9yNoAAAAAAAAAAAAAAAAAAAAAAAAAAAAAAAAAAAAAAAAAAAAAAAAAAAAAAAAAAAAAAAAAAAAAAAAAAAAAAAAAAAAAAAAAAAAAAAAAAAAAAAAAAAAAAAAAAAAAAAAAAA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CEAAkGBhAQDRAODxARDw0VEAwREBYQFBYSEBAQFRAVFRQREhIXJyYhGCUjGhIVIC8gJScrOCwsFx4xNTA2NTItLCkBCQoKDAwOGg8PFCwcHCQsKSkpKSwpKSksLCwpLCkpLCwpKSkpLCwpLCwpKSksKSwsKSwpKSksLCksKSwsLCwpLP/AABEIAJcBTgMBIgACEQEDEQH/xAAbAAEAAgMBAQAAAAAAAAAAAAAABAUBAgMGB//EADYQAAICAQMCAggFBAIDAQAAAAABAgMRBBIhBTEGExQiQVFSYYHSFiMykZNCcaHhM4IVNJIl/8QAFAEBAAAAAAAAAAAAAAAAAAAAAP/EABQRAQAAAAAAAAAAAAAAAAAAAAD/2gAMAwEAAhEDEQA/APu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HqZ6qe2mThpYy/MtjxK6SfNVL92ViU/pHnLjbgAVs9ZP/wAhGjP5T0ttjWF+tXQinnv2kyyAAg9F1UrKFObzLfeu2OI3TiuF8kh1DUyhbpYxeFO+UJ8ZzFaa6ePl60I/sBOAK/p2rnO7Vwk8xrvrhXxjEXpaZtfP1pyf1AsAV3iHWTq0lttbxOKhh4T7ziuz+TLEACB1LVThbpYxeFZqHCfGcx9Hunj5cwj+xPAAr+k6udj1G952am2uPGMQUYtL592Z61qJQpjKDcZefoo8fDPVVQkvrGTX1AngEKrUyesuqb/LjRpJxWO0p2ahSef7Vx/YCaCP1GxxotlF4kq7Wn7moNpmOm2uWnplJ5k6qpSfvbgm2BJBWdc1U6/R9knHdqtNCWPbCTeY8lmABWaHVTlrNXXKTcILSbF7I7oScsf3wizAArvDmpnZoNLbY3Kyem005t95SlXFt8fNm918lrKa0/UlRrJSXsco2adRf0U5fuBOAK7o+pnN6je29upuhHPsglHC/wAsCxBX9d1U6tLZZW8TXl4eM95xT4fybLAACvp1Enrbq235cdPopxXsUpWalSf1UI/sT2BkFf4e1c7tDpbrHmyzTaaybxjM5VRlJ4Xblsx13UzrphKDcZPU9Og2vgnrKoTXPvjJr6gWIBB6XqZT87e87dRdCPGMRi1hATgRep2uOnunF4lGq2UX7moNpnTRzbqrk+W4Qb+bcVkDsCL1DT2TgvKsddsZKUH3hJpNbLI/1Reefau65SNendR81SjKLqvhhW1yeXFvtKL/AKovDxJd+ezTSCYAABz1FEbISrmswlGUZJNpuMlhrK5XD7o6ADy2k6LTppQ010ZeU9sNNarLIppLEabEniMsLCfaWPY+C3/Dun+CX8tv3E6+iM4uE4qcGsNSSaa+aZvJ4Tf19/8AgDzc/DVX/kYS8uflei2py32Y3+dW1Hdn3JvBZ/h3T/BL+W37iu6r4rlS5Yqjs20yhKybr3RlTqLJbouOYf8ArOKT7uS+t9ZqFGHmNSxhNpRlKX/zHLf0Ao+ieGqVp0p1zjLfqOHZanh3Ta43e5pmeoeG6Xbpdtc3FaiTniy17Y+jXrL9bj1nFfU6eHfEMtVZqK5V7HVKHKy160rFsy1y15eW1x6yNfFHif0OMNsN83J7tylGKrjVOyTU3w3iHZNvns+zCZ+HdP8ABL+W37iu6b4aqV+scq5qL1FbrbstW6PolCbT3c+spLPyZf33qEXOWcLvtjKb744jFNv9iD0bXW3ec5qvZG6yquUHL19nqzbT7YmpR/6tgVviLw1VLR2quucrGobUp2Sb9ePsz7iy/Dun+CX8lv3DrvVvRqXNQc5+qoLDUcucYZlP9Mcb0+WuzOvRuoekaaq9pJzgm0uUn2aT9vK/2+4FV1Lw1U7dJtrm4rUNzxZa9sPRr1l+tx6zis/Mn/h3T/BL+W37iF4g8RTosqhWopebGNrtjzOLS9XTpyh5ksyX6W8YfqsvbrlCLk84XfbGUn39kY5bA8/0jw1UnqN9c451NrhmyxZhthiS9bn28m/V/DNUqkq65Sl52jbXmWfpjqa5TfMvZFSf0JXROuek2amPlutVXKuO5SjOcXXGW+UZJbctywueMP24Ujq3UfJrbW3zHjZ5mVXnclhz/Sm92Em1l4Wfag5/h3T/AAS/lt+4g0+GqfTLm65+W6NGovzLMOSs1G5J7vYnD90WnSOoekaWjUY2+ZVVZjvjdBPGfbjJE0XXfN1k9PFRcI17205KyD9TbGyEktrluk0vYopviSA01/huh02qMJOTrsUV5lnLcXhfqHT/AA1SqKlOElNV1KS8yziSgsriXvJ3U9f5VcpRg7LNlsoR5UZOEd2JWYah/d/TJ30t2+uE8Y3QhLHuyk8f5AoeseGK5eR5dcpY1OnlP8yziCb3S5kWH4d0/wAEv5bfuNOq9bdF9NSjGSnKtPMtsvXuhUvLWPWw7Nz+SLYDzmj8MVLV6qUq5KuS0vlvzLPWajLd/VnjKLD8O6f4Jfy2/cdun6+VlmohKCh5VyrjiW7fF1V2Kb93/J257HXqGq8qmy3MFshOebJeXWtsW8znztXHLxwBS9A8MVQ0WlhbXKNsdPp42LzLOJqtKS4ljvnsb2+GavS6pKuXlqjVxk/Ms4m7NO4r9WeVGf7Fn0jWyu08LZRUXLc0lnDipNRlh8rKSeHys4fKIvUetOrVaenFbjZJRl635sdyntls92YYzzy/ZjLDp+HdP8Ev5bfuIHSvDFUXfvrks6i6UPzLOYNRw+JfJnoSp6F130qepj5cq1Vcq47lJSlF1wkpyjJLblyeFzxhvvgCH1/w1U9LYq65yn+XhKyxt/mRzxu92Sw/Dun+CX8tv3G/XOoSo07shGM57qYRU5RhFudkYcyk0uN2cZ5xg79O1auoquXadddi4xxKKl2fbuBT0+GKlrLpOuXlOjRqL8yzmcZ6hzX6s8KUP3Jr8O6f4Jfy2/ccH4h//R9C8tqO1fmNtJ2OuVihFYw/Vi33Xt+tvdJqEnHG5KTW54jnHG5rOF88Aef8OeGqo6DSRsrnG1abSqadlkXGaqjuTWeMPPBt1rwxVKqKrrnKXpGgk/zLP0R1dUpvmXsgpP6Fl0PXz1GmrvnCNbmnKKhJzi6235c8tRfrRxLDXGcETxZ1mzS6XzalBzc4RXmtKCym225Sgv6ccyXLXd4TDv8Ah3T/AAS/lt+4g9K8N0rzt9c1nUXuObLVmLaw/wBXJeaW7fXCeMboQljnjKTxz/cpvDfXrNTdqq7IxSqs2pw7L8y2Oxy3Pc0q4ybxH9eMcchv1Hw1S6LVCEnN1WqK8yzmTg0lzL3nTS+G6FXBShJSUIJ/mWcPas/1HbrN98I1SoSk/NirE4uTlBxlwmn6vrbeXnj91p4e1dtlMndltTahKVbplOO2Ly65crEnKP8A1A5azpOkprdlilGKwv8AktbbbxGMYp5k22kkuW2cujeH4xv9MnB1W7JV1V75S8qqTTasbbUpPbFv2Rxhe2UrqyiMnGUoqUotyg2suMnFxbj7uG19WdAAAAAAAAANJ1RlxKKa47pPs8r/ACbgAawrjHO1JZbk8LGZPu2LKoywpJSSaays4a7Pk2AAwopdljv2+fLMgDE4JpppNNNNPlNe5oRikkksJYSS7Je5GQBhoyABhL/ZiytSTjJKUXw01lNe5o2AGEscLsaqiKk5qMVNrDlhbmvc39EbgA0EgANZVptNpNrO1tcrKw8P2GwAGEv9/MTgmmmk0+Gnymvc0ZAGtdcYpRilGK7JLCX9khKqLak0nJZ2trlZ74fsNgAMJf7+ZkAa2VqScZJSi+6ayn/dM2SAA5eiw8zzdkfN27N+1b9mc7d3fGfYdJRTWHyuzz7UZAGsIKKUYpKKSSS4SS7JIy0ZAAwkZAAAAAAAAAAAAAAAAAAAAAAAAAAAAAAAAAAAAAAAAAAAAAAAAAAAAAAAAAAAAAAAAA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ata:image/jpeg;base64,/9j/4AAQSkZJRgABAQAAAQABAAD/2wCEAAkGBhAQDRAODxARDw0VEAwREBYQFBYSEBAQFRAVFRQREhIXJyYhGCUjGhIVIC8gJScrOCwsFx4xNTA2NTItLCkBCQoKDAwOGg8PFCwcHCQsKSkpKSwpKSksLCwpLCkpLCwpKSkpLCwpLCwpKSksKSwsKSwpKSksLCksKSwsLCwpLP/AABEIAJcBTgMBIgACEQEDEQH/xAAbAAEAAgMBAQAAAAAAAAAAAAAABAUBAgMGB//EADYQAAICAQMCAggFBAIDAQAAAAABAgMRBBIhBTEGExQiQVFSYYHSFiMykZNCcaHhM4IVNJIl/8QAFAEBAAAAAAAAAAAAAAAAAAAAAP/EABQRAQAAAAAAAAAAAAAAAAAAAAD/2gAMAwEAAhEDEQA/APu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HqZ6qe2mThpYy/MtjxK6SfNVL92ViU/pHnLjbgAVs9ZP/wAhGjP5T0ttjWF+tXQinnv2kyyAAg9F1UrKFObzLfeu2OI3TiuF8kh1DUyhbpYxeFO+UJ8ZzFaa6ePl60I/sBOAK/p2rnO7Vwk8xrvrhXxjEXpaZtfP1pyf1AsAV3iHWTq0lttbxOKhh4T7ziuz+TLEACB1LVThbpYxeFZqHCfGcx9Hunj5cwj+xPAAr+k6udj1G952am2uPGMQUYtL592Z61qJQpjKDcZefoo8fDPVVQkvrGTX1AngEKrUyesuqb/LjRpJxWO0p2ahSef7Vx/YCaCP1GxxotlF4kq7Wn7moNpmOm2uWnplJ5k6qpSfvbgm2BJBWdc1U6/R9knHdqtNCWPbCTeY8lmABWaHVTlrNXXKTcILSbF7I7oScsf3wizAArvDmpnZoNLbY3Kyem005t95SlXFt8fNm918lrKa0/UlRrJSXsco2adRf0U5fuBOAK7o+pnN6je29upuhHPsglHC/wAsCxBX9d1U6tLZZW8TXl4eM95xT4fybLAACvp1Enrbq235cdPopxXsUpWalSf1UI/sT2BkFf4e1c7tDpbrHmyzTaaybxjM5VRlJ4Xblsx13UzrphKDcZPU9Og2vgnrKoTXPvjJr6gWIBB6XqZT87e87dRdCPGMRi1hATgRep2uOnunF4lGq2UX7moNpnTRzbqrk+W4Qb+bcVkDsCL1DT2TgvKsddsZKUH3hJpNbLI/1Reefau65SNendR81SjKLqvhhW1yeXFvtKL/AKovDxJd+ezTSCYAABz1FEbISrmswlGUZJNpuMlhrK5XD7o6ADy2k6LTppQ010ZeU9sNNarLIppLEabEniMsLCfaWPY+C3/Dun+CX8tv3E6+iM4uE4qcGsNSSaa+aZvJ4Tf19/8AgDzc/DVX/kYS8uflei2py32Y3+dW1Hdn3JvBZ/h3T/BL+W37iu6r4rlS5Yqjs20yhKybr3RlTqLJbouOYf8ArOKT7uS+t9ZqFGHmNSxhNpRlKX/zHLf0Ao+ieGqVp0p1zjLfqOHZanh3Ta43e5pmeoeG6Xbpdtc3FaiTniy17Y+jXrL9bj1nFfU6eHfEMtVZqK5V7HVKHKy160rFsy1y15eW1x6yNfFHif0OMNsN83J7tylGKrjVOyTU3w3iHZNvns+zCZ+HdP8ABL+W37iu6b4aqV+scq5qL1FbrbstW6PolCbT3c+spLPyZf33qEXOWcLvtjKb744jFNv9iD0bXW3ec5qvZG6yquUHL19nqzbT7YmpR/6tgVviLw1VLR2quucrGobUp2Sb9ePsz7iy/Dun+CX8lv3DrvVvRqXNQc5+qoLDUcucYZlP9Mcb0+WuzOvRuoekaaq9pJzgm0uUn2aT9vK/2+4FV1Lw1U7dJtrm4rUNzxZa9sPRr1l+tx6zis/Mn/h3T/BL+W37iF4g8RTosqhWopebGNrtjzOLS9XTpyh5ksyX6W8YfqsvbrlCLk84XfbGUn39kY5bA8/0jw1UnqN9c451NrhmyxZhthiS9bn28m/V/DNUqkq65Sl52jbXmWfpjqa5TfMvZFSf0JXROuek2amPlutVXKuO5SjOcXXGW+UZJbctywueMP24Ujq3UfJrbW3zHjZ5mVXnclhz/Sm92Em1l4Wfag5/h3T/AAS/lt+4g0+GqfTLm65+W6NGovzLMOSs1G5J7vYnD90WnSOoekaWjUY2+ZVVZjvjdBPGfbjJE0XXfN1k9PFRcI17205KyD9TbGyEktrluk0vYopviSA01/huh02qMJOTrsUV5lnLcXhfqHT/AA1SqKlOElNV1KS8yziSgsriXvJ3U9f5VcpRg7LNlsoR5UZOEd2JWYah/d/TJ30t2+uE8Y3QhLHuyk8f5AoeseGK5eR5dcpY1OnlP8yziCb3S5kWH4d0/wAEv5bfuNOq9bdF9NSjGSnKtPMtsvXuhUvLWPWw7Nz+SLYDzmj8MVLV6qUq5KuS0vlvzLPWajLd/VnjKLD8O6f4Jfy2/cdun6+VlmohKCh5VyrjiW7fF1V2Kb93/J257HXqGq8qmy3MFshOebJeXWtsW8znztXHLxwBS9A8MVQ0WlhbXKNsdPp42LzLOJqtKS4ljvnsb2+GavS6pKuXlqjVxk/Ms4m7NO4r9WeVGf7Fn0jWyu08LZRUXLc0lnDipNRlh8rKSeHys4fKIvUetOrVaenFbjZJRl635sdyntls92YYzzy/ZjLDp+HdP8Ev5bfuIHSvDFUXfvrks6i6UPzLOYNRw+JfJnoSp6F130qepj5cq1Vcq47lJSlF1wkpyjJLblyeFzxhvvgCH1/w1U9LYq65yn+XhKyxt/mRzxu92Sw/Dun+CX8tv3G/XOoSo07shGM57qYRU5RhFudkYcyk0uN2cZ5xg79O1auoquXadddi4xxKKl2fbuBT0+GKlrLpOuXlOjRqL8yzmcZ6hzX6s8KUP3Jr8O6f4Jfy2/ccH4h//R9C8tqO1fmNtJ2OuVihFYw/Vi33Xt+tvdJqEnHG5KTW54jnHG5rOF88Aef8OeGqo6DSRsrnG1abSqadlkXGaqjuTWeMPPBt1rwxVKqKrrnKXpGgk/zLP0R1dUpvmXsgpP6Fl0PXz1GmrvnCNbmnKKhJzi6235c8tRfrRxLDXGcETxZ1mzS6XzalBzc4RXmtKCym225Sgv6ccyXLXd4TDv8Ah3T/AAS/lt+4g9K8N0rzt9c1nUXuObLVmLaw/wBXJeaW7fXCeMboQljnjKTxz/cpvDfXrNTdqq7IxSqs2pw7L8y2Oxy3Pc0q4ybxH9eMcchv1Hw1S6LVCEnN1WqK8yzmTg0lzL3nTS+G6FXBShJSUIJ/mWcPas/1HbrN98I1SoSk/NirE4uTlBxlwmn6vrbeXnj91p4e1dtlMndltTahKVbplOO2Ly65crEnKP8A1A5azpOkprdlilGKwv8AktbbbxGMYp5k22kkuW2cujeH4xv9MnB1W7JV1V75S8qqTTasbbUpPbFv2Rxhe2UrqyiMnGUoqUotyg2suMnFxbj7uG19WdAAAAAAAAANJ1RlxKKa47pPs8r/ACbgAawrjHO1JZbk8LGZPu2LKoywpJSSaays4a7Pk2AAwopdljv2+fLMgDE4JpppNNNNPlNe5oRikkksJYSS7Je5GQBhoyABhL/ZiytSTjJKUXw01lNe5o2AGEscLsaqiKk5qMVNrDlhbmvc39EbgA0EgANZVptNpNrO1tcrKw8P2GwAGEv9/MTgmmmk0+Gnymvc0ZAGtdcYpRilGK7JLCX9khKqLak0nJZ2trlZ74fsNgAMJf7+ZkAa2VqScZJSi+6ayn/dM2SAA5eiw8zzdkfN27N+1b9mc7d3fGfYdJRTWHyuzz7UZAGsIKKUYpKKSSS4SS7JIy0ZAAwkZAAAAAAAAAAAAAAAAAAAAAAAAAAAAAAAAAAAAAAAAAAAAAAAAAAAAAAAAAAAAAAAAA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number line.jpg"/>
          <p:cNvPicPr>
            <a:picLocks noChangeAspect="1"/>
          </p:cNvPicPr>
          <p:nvPr/>
        </p:nvPicPr>
        <p:blipFill>
          <a:blip r:embed="rId2" cstate="print"/>
          <a:stretch>
            <a:fillRect/>
          </a:stretch>
        </p:blipFill>
        <p:spPr>
          <a:xfrm>
            <a:off x="457200" y="2209800"/>
            <a:ext cx="8153400" cy="1905000"/>
          </a:xfrm>
          <a:prstGeom prst="rect">
            <a:avLst/>
          </a:prstGeom>
        </p:spPr>
      </p:pic>
      <p:sp>
        <p:nvSpPr>
          <p:cNvPr id="8" name="TextBox 7"/>
          <p:cNvSpPr txBox="1"/>
          <p:nvPr/>
        </p:nvSpPr>
        <p:spPr>
          <a:xfrm>
            <a:off x="533400" y="4419600"/>
            <a:ext cx="3048000" cy="1446550"/>
          </a:xfrm>
          <a:prstGeom prst="rect">
            <a:avLst/>
          </a:prstGeom>
          <a:noFill/>
        </p:spPr>
        <p:txBody>
          <a:bodyPr wrap="square" rtlCol="0">
            <a:spAutoFit/>
          </a:bodyPr>
          <a:lstStyle/>
          <a:p>
            <a:pPr>
              <a:buFont typeface="Arial" pitchFamily="34" charset="0"/>
              <a:buChar char="•"/>
            </a:pPr>
            <a:r>
              <a:rPr lang="en-US" sz="4400" dirty="0"/>
              <a:t> </a:t>
            </a:r>
            <a:r>
              <a:rPr lang="en-US" sz="4400" dirty="0" smtClean="0"/>
              <a:t>l 6 l = 6</a:t>
            </a:r>
          </a:p>
          <a:p>
            <a:pPr>
              <a:buFont typeface="Arial" pitchFamily="34" charset="0"/>
              <a:buChar char="•"/>
            </a:pPr>
            <a:r>
              <a:rPr lang="en-US" sz="4400" dirty="0"/>
              <a:t> </a:t>
            </a:r>
            <a:r>
              <a:rPr lang="en-US" sz="4400" dirty="0" smtClean="0"/>
              <a:t>l -6 l = 6</a:t>
            </a:r>
            <a:endParaRPr lang="en-US" sz="4400" dirty="0"/>
          </a:p>
        </p:txBody>
      </p:sp>
      <p:sp>
        <p:nvSpPr>
          <p:cNvPr id="9" name="TextBox 8"/>
          <p:cNvSpPr txBox="1"/>
          <p:nvPr/>
        </p:nvSpPr>
        <p:spPr>
          <a:xfrm rot="417993">
            <a:off x="3094401" y="4414609"/>
            <a:ext cx="5670686" cy="2062103"/>
          </a:xfrm>
          <a:prstGeom prst="rect">
            <a:avLst/>
          </a:prstGeom>
          <a:noFill/>
        </p:spPr>
        <p:txBody>
          <a:bodyPr wrap="square" rtlCol="0">
            <a:spAutoFit/>
          </a:bodyPr>
          <a:lstStyle/>
          <a:p>
            <a:pPr algn="ctr"/>
            <a:r>
              <a:rPr lang="en-US" sz="3200" b="1" dirty="0" smtClean="0"/>
              <a:t>Both 6 and -6 are the same distance, 6 spaces from 0. So their absolute value is the same: 6.</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ox(in)">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Then… what is:</a:t>
            </a:r>
          </a:p>
          <a:p>
            <a:r>
              <a:rPr lang="en-US" sz="6600" b="1" dirty="0" smtClean="0"/>
              <a:t>l</a:t>
            </a:r>
            <a:r>
              <a:rPr lang="en-US" sz="6600" dirty="0" smtClean="0"/>
              <a:t>10 </a:t>
            </a:r>
            <a:r>
              <a:rPr lang="en-US" sz="6600" b="1" dirty="0" smtClean="0"/>
              <a:t>l</a:t>
            </a:r>
            <a:r>
              <a:rPr lang="en-US" sz="6600" dirty="0" smtClean="0"/>
              <a:t> + </a:t>
            </a:r>
            <a:r>
              <a:rPr lang="en-US" sz="6600" b="1" dirty="0" smtClean="0"/>
              <a:t>l </a:t>
            </a:r>
            <a:r>
              <a:rPr lang="en-US" sz="6600" dirty="0" smtClean="0"/>
              <a:t>8 </a:t>
            </a:r>
            <a:r>
              <a:rPr lang="en-US" sz="6600" b="1" dirty="0" smtClean="0"/>
              <a:t>l</a:t>
            </a:r>
          </a:p>
          <a:p>
            <a:r>
              <a:rPr lang="en-US" sz="6600" b="1" dirty="0" smtClean="0"/>
              <a:t>l-</a:t>
            </a:r>
            <a:r>
              <a:rPr lang="en-US" sz="6600" dirty="0" smtClean="0"/>
              <a:t>10 </a:t>
            </a:r>
            <a:r>
              <a:rPr lang="en-US" sz="6600" b="1" dirty="0" smtClean="0"/>
              <a:t>l</a:t>
            </a:r>
            <a:r>
              <a:rPr lang="en-US" sz="6600" dirty="0" smtClean="0"/>
              <a:t> </a:t>
            </a:r>
            <a:r>
              <a:rPr lang="en-US" sz="6600" dirty="0" smtClean="0"/>
              <a:t>+ </a:t>
            </a:r>
            <a:r>
              <a:rPr lang="en-US" sz="6600" b="1" dirty="0" smtClean="0"/>
              <a:t>l </a:t>
            </a:r>
            <a:r>
              <a:rPr lang="en-US" sz="6600" dirty="0" smtClean="0"/>
              <a:t>8 </a:t>
            </a:r>
            <a:r>
              <a:rPr lang="en-US" sz="6600" b="1" dirty="0" smtClean="0"/>
              <a:t>l</a:t>
            </a:r>
          </a:p>
          <a:p>
            <a:r>
              <a:rPr lang="en-US" sz="6600" b="1" dirty="0" smtClean="0"/>
              <a:t>l-</a:t>
            </a:r>
            <a:r>
              <a:rPr lang="en-US" sz="6600" dirty="0" smtClean="0"/>
              <a:t>10 </a:t>
            </a:r>
            <a:r>
              <a:rPr lang="en-US" sz="6600" b="1" dirty="0" smtClean="0"/>
              <a:t>l</a:t>
            </a:r>
            <a:r>
              <a:rPr lang="en-US" sz="6600" dirty="0" smtClean="0"/>
              <a:t> </a:t>
            </a:r>
            <a:r>
              <a:rPr lang="en-US" sz="6600" dirty="0" smtClean="0"/>
              <a:t>- </a:t>
            </a:r>
            <a:r>
              <a:rPr lang="en-US" sz="6600" b="1" dirty="0" smtClean="0"/>
              <a:t>l </a:t>
            </a:r>
            <a:r>
              <a:rPr lang="en-US" sz="6600" dirty="0" smtClean="0"/>
              <a:t>8 </a:t>
            </a:r>
            <a:r>
              <a:rPr lang="en-US" sz="6600" b="1" dirty="0" smtClean="0"/>
              <a:t>l</a:t>
            </a:r>
          </a:p>
          <a:p>
            <a:endParaRPr lang="en-US" sz="6600" b="1" dirty="0" smtClean="0"/>
          </a:p>
          <a:p>
            <a:endParaRPr lang="en-US" sz="6600" b="1" dirty="0"/>
          </a:p>
        </p:txBody>
      </p:sp>
      <p:sp>
        <p:nvSpPr>
          <p:cNvPr id="3" name="Title 2"/>
          <p:cNvSpPr>
            <a:spLocks noGrp="1"/>
          </p:cNvSpPr>
          <p:nvPr>
            <p:ph type="title"/>
          </p:nvPr>
        </p:nvSpPr>
        <p:spPr/>
        <p:txBody>
          <a:bodyPr>
            <a:noAutofit/>
          </a:bodyPr>
          <a:lstStyle/>
          <a:p>
            <a:r>
              <a:rPr lang="en-US" sz="4800" b="1" dirty="0" smtClean="0"/>
              <a:t>So... If  l5l = 5, and l-4l= 4...</a:t>
            </a:r>
            <a:endParaRPr lang="en-US" sz="4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amond(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amond(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amond(in)">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2819400"/>
          </a:xfrm>
        </p:spPr>
        <p:txBody>
          <a:bodyPr>
            <a:normAutofit/>
          </a:bodyPr>
          <a:lstStyle/>
          <a:p>
            <a:pPr algn="ctr"/>
            <a:r>
              <a:rPr lang="en-US" sz="3200" b="1" dirty="0" smtClean="0"/>
              <a:t>The opposite of a number is the negative of that number. </a:t>
            </a:r>
          </a:p>
          <a:p>
            <a:r>
              <a:rPr lang="en-US" sz="3200" b="1" dirty="0" smtClean="0"/>
              <a:t>Ex: The opposite of 8 is -8.</a:t>
            </a:r>
          </a:p>
          <a:p>
            <a:r>
              <a:rPr lang="en-US" sz="3200" b="1" dirty="0" smtClean="0"/>
              <a:t>The only # that doesn’t have an opposite is 0.</a:t>
            </a:r>
            <a:endParaRPr lang="en-US" sz="3200" b="1" dirty="0"/>
          </a:p>
        </p:txBody>
      </p:sp>
      <p:sp>
        <p:nvSpPr>
          <p:cNvPr id="3" name="Title 2"/>
          <p:cNvSpPr>
            <a:spLocks noGrp="1"/>
          </p:cNvSpPr>
          <p:nvPr>
            <p:ph type="title"/>
          </p:nvPr>
        </p:nvSpPr>
        <p:spPr/>
        <p:txBody>
          <a:bodyPr>
            <a:normAutofit/>
          </a:bodyPr>
          <a:lstStyle/>
          <a:p>
            <a:r>
              <a:rPr lang="en-US" sz="6000" b="1" dirty="0" smtClean="0"/>
              <a:t>Opposite Numbers</a:t>
            </a:r>
            <a:endParaRPr lang="en-US" sz="6000" b="1" dirty="0"/>
          </a:p>
        </p:txBody>
      </p:sp>
      <p:sp>
        <p:nvSpPr>
          <p:cNvPr id="4" name="TextBox 3"/>
          <p:cNvSpPr txBox="1"/>
          <p:nvPr/>
        </p:nvSpPr>
        <p:spPr>
          <a:xfrm>
            <a:off x="533400" y="4419600"/>
            <a:ext cx="8305800" cy="2062103"/>
          </a:xfrm>
          <a:prstGeom prst="rect">
            <a:avLst/>
          </a:prstGeom>
          <a:noFill/>
        </p:spPr>
        <p:txBody>
          <a:bodyPr wrap="square" rtlCol="0">
            <a:spAutoFit/>
          </a:bodyPr>
          <a:lstStyle/>
          <a:p>
            <a:pPr algn="ctr">
              <a:buFont typeface="Arial" pitchFamily="34" charset="0"/>
              <a:buChar char="•"/>
            </a:pPr>
            <a:r>
              <a:rPr lang="en-US" sz="3200" b="1" dirty="0" smtClean="0">
                <a:solidFill>
                  <a:srgbClr val="FF0000"/>
                </a:solidFill>
                <a:effectLst>
                  <a:outerShdw blurRad="38100" dist="38100" dir="2700000" algn="tl">
                    <a:srgbClr val="000000">
                      <a:alpha val="43137"/>
                    </a:srgbClr>
                  </a:outerShdw>
                </a:effectLst>
              </a:rPr>
              <a:t>If the# is POSITIVE, its opposite will be NEGATIVE.</a:t>
            </a:r>
          </a:p>
          <a:p>
            <a:pPr algn="ctr">
              <a:buFont typeface="Arial" pitchFamily="34" charset="0"/>
              <a:buChar char="•"/>
            </a:pPr>
            <a:r>
              <a:rPr lang="en-US" sz="3200" b="1" dirty="0" smtClean="0">
                <a:solidFill>
                  <a:srgbClr val="FF0000"/>
                </a:solidFill>
                <a:effectLst>
                  <a:outerShdw blurRad="38100" dist="38100" dir="2700000" algn="tl">
                    <a:srgbClr val="000000">
                      <a:alpha val="43137"/>
                    </a:srgbClr>
                  </a:outerShdw>
                </a:effectLst>
              </a:rPr>
              <a:t>If the # is NEGATIVE, its opposite will be POSITIVE.</a:t>
            </a:r>
            <a:endParaRPr lang="en-US" sz="32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5400" dirty="0" smtClean="0"/>
              <a:t>1. 3</a:t>
            </a:r>
          </a:p>
          <a:p>
            <a:r>
              <a:rPr lang="en-US" sz="5400" dirty="0" smtClean="0"/>
              <a:t>2. -2/3</a:t>
            </a:r>
          </a:p>
          <a:p>
            <a:r>
              <a:rPr lang="en-US" sz="5400" dirty="0" smtClean="0"/>
              <a:t>3. -62</a:t>
            </a:r>
          </a:p>
          <a:p>
            <a:r>
              <a:rPr lang="en-US" sz="5400" dirty="0" smtClean="0"/>
              <a:t>4. 23</a:t>
            </a:r>
          </a:p>
          <a:p>
            <a:r>
              <a:rPr lang="en-US" sz="5400" dirty="0" smtClean="0"/>
              <a:t>5. -1000</a:t>
            </a:r>
            <a:endParaRPr lang="en-US" sz="5400" dirty="0"/>
          </a:p>
        </p:txBody>
      </p:sp>
      <p:sp>
        <p:nvSpPr>
          <p:cNvPr id="3" name="Title 2"/>
          <p:cNvSpPr>
            <a:spLocks noGrp="1"/>
          </p:cNvSpPr>
          <p:nvPr>
            <p:ph type="title"/>
          </p:nvPr>
        </p:nvSpPr>
        <p:spPr/>
        <p:txBody>
          <a:bodyPr/>
          <a:lstStyle/>
          <a:p>
            <a:r>
              <a:rPr lang="en-US" b="1" dirty="0" smtClean="0">
                <a:effectLst>
                  <a:outerShdw blurRad="38100" dist="38100" dir="2700000" algn="tl">
                    <a:srgbClr val="000000">
                      <a:alpha val="43137"/>
                    </a:srgbClr>
                  </a:outerShdw>
                </a:effectLst>
              </a:rPr>
              <a:t>Find the opposite of these #s…</a:t>
            </a:r>
            <a:endParaRPr lang="en-US"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amond(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amond(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amond(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amond(in)">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91200"/>
          </a:xfrm>
        </p:spPr>
        <p:txBody>
          <a:bodyPr>
            <a:normAutofit/>
          </a:bodyPr>
          <a:lstStyle/>
          <a:p>
            <a:pPr algn="ctr"/>
            <a:r>
              <a:rPr lang="en-US" sz="3600" b="1" dirty="0" smtClean="0"/>
              <a:t>When you combine (add) a number and its opposite, the result is ZERO.</a:t>
            </a:r>
          </a:p>
          <a:p>
            <a:r>
              <a:rPr lang="en-US" sz="3200" dirty="0" smtClean="0"/>
              <a:t>Opposite numbers are used in situations such as:</a:t>
            </a:r>
          </a:p>
          <a:p>
            <a:pPr lvl="1"/>
            <a:r>
              <a:rPr lang="en-US" sz="3200" dirty="0" smtClean="0"/>
              <a:t>Describing the gain or loss of money</a:t>
            </a:r>
          </a:p>
          <a:p>
            <a:pPr lvl="1"/>
            <a:r>
              <a:rPr lang="en-US" sz="3200" dirty="0" smtClean="0"/>
              <a:t>Rising and falling temperatures</a:t>
            </a:r>
          </a:p>
          <a:p>
            <a:pPr lvl="1"/>
            <a:r>
              <a:rPr lang="en-US" sz="3200" dirty="0" smtClean="0"/>
              <a:t>Gaining or losing yards in a football game</a:t>
            </a:r>
          </a:p>
          <a:p>
            <a:pPr lvl="1"/>
            <a:r>
              <a:rPr lang="en-US" sz="3200" dirty="0" smtClean="0"/>
              <a:t>The charge of an atom</a:t>
            </a:r>
          </a:p>
          <a:p>
            <a:pPr>
              <a:buNone/>
            </a:pPr>
            <a:endParaRPr lang="en-US" dirty="0" smtClean="0"/>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algn="ctr"/>
            <a:r>
              <a:rPr lang="en-US" sz="3200" dirty="0" smtClean="0"/>
              <a:t>Key words like </a:t>
            </a:r>
            <a:r>
              <a:rPr lang="en-US" sz="3200" b="1" dirty="0" smtClean="0"/>
              <a:t>less, negative, decreased, down, back, and spent </a:t>
            </a:r>
            <a:r>
              <a:rPr lang="en-US" sz="3200" dirty="0" smtClean="0"/>
              <a:t>indicate that a negative number should be used in a  problem.</a:t>
            </a:r>
          </a:p>
          <a:p>
            <a:pPr algn="ctr"/>
            <a:r>
              <a:rPr lang="en-US" sz="3200" dirty="0" smtClean="0"/>
              <a:t>Often in word problems you will have to solve for the </a:t>
            </a:r>
            <a:r>
              <a:rPr lang="en-US" sz="3200" b="1" dirty="0" smtClean="0"/>
              <a:t>net change</a:t>
            </a:r>
            <a:r>
              <a:rPr lang="en-US" sz="3200" dirty="0" smtClean="0"/>
              <a:t> in something. </a:t>
            </a:r>
            <a:r>
              <a:rPr lang="en-US" sz="3200" b="1" dirty="0" smtClean="0"/>
              <a:t>Net change</a:t>
            </a:r>
            <a:r>
              <a:rPr lang="en-US" sz="3200" dirty="0" smtClean="0"/>
              <a:t> means the final, or overall, change.</a:t>
            </a:r>
          </a:p>
          <a:p>
            <a:pPr>
              <a:buNone/>
            </a:pPr>
            <a:endParaRPr lang="en-US" dirty="0"/>
          </a:p>
        </p:txBody>
      </p:sp>
      <p:sp>
        <p:nvSpPr>
          <p:cNvPr id="3" name="Title 2"/>
          <p:cNvSpPr>
            <a:spLocks noGrp="1"/>
          </p:cNvSpPr>
          <p:nvPr>
            <p:ph type="title"/>
          </p:nvPr>
        </p:nvSpPr>
        <p:spPr/>
        <p:txBody>
          <a:bodyPr>
            <a:normAutofit/>
          </a:bodyPr>
          <a:lstStyle/>
          <a:p>
            <a:r>
              <a:rPr lang="en-US" sz="5400" b="1" dirty="0" smtClean="0"/>
              <a:t>Solving Word Problems</a:t>
            </a:r>
            <a:endParaRPr lang="en-US" sz="54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47</TotalTime>
  <Words>518</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Paper</vt:lpstr>
      <vt:lpstr>Chapter 1</vt:lpstr>
      <vt:lpstr>Slide 2</vt:lpstr>
      <vt:lpstr>Whole numbers v. Integers</vt:lpstr>
      <vt:lpstr>Absolute Value</vt:lpstr>
      <vt:lpstr>So... If  l5l = 5, and l-4l= 4...</vt:lpstr>
      <vt:lpstr>Opposite Numbers</vt:lpstr>
      <vt:lpstr>Find the opposite of these #s…</vt:lpstr>
      <vt:lpstr>Slide 8</vt:lpstr>
      <vt:lpstr>Solving Word Problems</vt:lpstr>
      <vt:lpstr>Example 1</vt:lpstr>
      <vt:lpstr>Work at your table</vt:lpstr>
      <vt:lpstr>Exit slip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Hollyann</dc:creator>
  <cp:lastModifiedBy>Hollyann</cp:lastModifiedBy>
  <cp:revision>1</cp:revision>
  <dcterms:created xsi:type="dcterms:W3CDTF">2013-08-26T01:03:43Z</dcterms:created>
  <dcterms:modified xsi:type="dcterms:W3CDTF">2013-08-26T01:50:58Z</dcterms:modified>
</cp:coreProperties>
</file>